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D9058A-38D1-4047-819F-FE078F824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A854A1-823F-4E0B-828F-BCEADA947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FF20B4-B486-41E7-8ECC-7F9297E1F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5B8B-0D77-4821-B2C6-E1D3D15DF4F9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5DD6E3-E4F0-4338-97CF-900B2FF8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55B7BD-E26D-4034-A252-E0BA6E19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CE7F-D9AD-4B27-97D6-FC9F3676B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47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25ABC-7101-47AC-98CF-C3DBEF580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E0D220-D58E-441A-875F-424D6B775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DA1B29-E1E4-44F2-B7F8-BDE046E5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5B8B-0D77-4821-B2C6-E1D3D15DF4F9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6D4B60-F4D8-4AA8-9139-963B39F1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6CCC1A-ECBC-403C-94E1-0F1CFE389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CE7F-D9AD-4B27-97D6-FC9F3676B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39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A67FF5-5B1C-4B00-9372-64D036D03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0AA8C5-F9AB-4D1F-9B71-4FD55E347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A069EE-7571-4CD0-B5B2-551419698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5B8B-0D77-4821-B2C6-E1D3D15DF4F9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95E1A7-672F-4169-A738-E91836DD6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78EEEF-D4F0-4C07-9DAD-3C344D4A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CE7F-D9AD-4B27-97D6-FC9F3676B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46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C5B8D9-0702-4C27-85CA-6FA4FFBC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7D1E29-F707-49E6-8A29-89980072B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AD2998-BBBA-4DD7-BB18-CCC00B89E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5B8B-0D77-4821-B2C6-E1D3D15DF4F9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99F10E-3928-4041-89FF-710CF31D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0CEDB1-8CC7-43B1-9448-6A2D5AB2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CE7F-D9AD-4B27-97D6-FC9F3676B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43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F68CD7-CA72-4AF5-BB83-0AC70DE49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512EEC-893E-4A53-A04A-0E7D0B2C4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D8D198-2E4A-4BE7-88B6-F144986F8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5B8B-0D77-4821-B2C6-E1D3D15DF4F9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FC4A2E-17E4-43B6-AABB-850DB26F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E1BCD7-D5F3-49CA-9AD5-75908619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CE7F-D9AD-4B27-97D6-FC9F3676B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40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06EB95-A910-4F88-8ED5-2CF35ABFB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6EF571-1EEB-4BF3-B9D6-08C1492F4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27170C-D21F-4224-8BBC-96B499B3E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E94E9-9746-4AB6-9211-3EB380DCF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5B8B-0D77-4821-B2C6-E1D3D15DF4F9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390CB3-4A1A-4323-8615-BE7B7FCD3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D7F247-105D-436B-9964-5B9A8A88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CE7F-D9AD-4B27-97D6-FC9F3676B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42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415443-9FA0-4CE7-BC0D-4CC4A413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77F881-7107-458C-BEE5-B6B153E63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5412EF-DAA1-4464-881A-E05239A34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3C2A84-DBE3-4BD9-A603-A67E858C6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2FD1DC0-3FD1-493E-BDC5-E8DA76248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B4F337-6502-48AF-A148-106F5B9DD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5B8B-0D77-4821-B2C6-E1D3D15DF4F9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78DE79B-4025-48E0-97C0-52ADB0A36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700081F-75AC-463B-8651-8934F5540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CE7F-D9AD-4B27-97D6-FC9F3676B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79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3758CF-803E-4B29-B80B-14C4A0CD7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F9EE3A3-B6D2-41FA-A7A3-A8F7C38E9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5B8B-0D77-4821-B2C6-E1D3D15DF4F9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5A838A-EEF5-40E9-A013-4239100B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5EC6D6-67EE-4A7F-8619-7A1ADA81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CE7F-D9AD-4B27-97D6-FC9F3676B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27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AD3B63-2BCF-4BE2-9DA9-B32D1245E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5B8B-0D77-4821-B2C6-E1D3D15DF4F9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1F849FE-B695-4FE3-92CB-8FFFD1DE7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DE4CE1-58BF-4914-A531-51BE95E3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CE7F-D9AD-4B27-97D6-FC9F3676B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45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8817A8-4BA6-4322-B705-FA9B4F0FE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2367C3-76D7-467E-B5BC-59A75DE21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1A1761-8E58-42BC-91E8-5BB9CF99D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2FF68F-3FA0-4CCD-9BF3-77B89A94D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5B8B-0D77-4821-B2C6-E1D3D15DF4F9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617195-A892-410C-8BF2-41A67B094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C96C63-3C6B-44B9-86DF-1B18478E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CE7F-D9AD-4B27-97D6-FC9F3676B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18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4ABB65-4080-408F-B61F-C1C50E2EE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0036E5F-6F73-4256-A297-26C60CD23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9317A7-6899-4650-A97E-00CA0A7E2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551ED1-FE43-4F66-8282-C70DDC70C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5B8B-0D77-4821-B2C6-E1D3D15DF4F9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EFCA83-EC1C-45AF-B516-4B2C0F49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68672F-C76D-4BF0-9E51-9A9BEA58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CE7F-D9AD-4B27-97D6-FC9F3676B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95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11563C4-67CA-4CBD-8F42-4FDBF6A8C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34AC84-4471-4A9A-81B1-2A462672D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822A7F-ADF5-4E09-A113-DD84DEA51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5B8B-0D77-4821-B2C6-E1D3D15DF4F9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B41FD8-79B7-44D1-84FE-3BD5D9556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5D5A82-E8E1-4F0B-AEF4-69DBABA5FA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CE7F-D9AD-4B27-97D6-FC9F3676B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30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349DCB5-D55B-4775-AECA-90F742242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908966"/>
              </p:ext>
            </p:extLst>
          </p:nvPr>
        </p:nvGraphicFramePr>
        <p:xfrm>
          <a:off x="757518" y="481366"/>
          <a:ext cx="10515600" cy="3615338"/>
        </p:xfrm>
        <a:graphic>
          <a:graphicData uri="http://schemas.openxmlformats.org/drawingml/2006/table">
            <a:tbl>
              <a:tblPr/>
              <a:tblGrid>
                <a:gridCol w="1386147">
                  <a:extLst>
                    <a:ext uri="{9D8B030D-6E8A-4147-A177-3AD203B41FA5}">
                      <a16:colId xmlns:a16="http://schemas.microsoft.com/office/drawing/2014/main" val="173179389"/>
                    </a:ext>
                  </a:extLst>
                </a:gridCol>
                <a:gridCol w="442133">
                  <a:extLst>
                    <a:ext uri="{9D8B030D-6E8A-4147-A177-3AD203B41FA5}">
                      <a16:colId xmlns:a16="http://schemas.microsoft.com/office/drawing/2014/main" val="3854733312"/>
                    </a:ext>
                  </a:extLst>
                </a:gridCol>
                <a:gridCol w="442133">
                  <a:extLst>
                    <a:ext uri="{9D8B030D-6E8A-4147-A177-3AD203B41FA5}">
                      <a16:colId xmlns:a16="http://schemas.microsoft.com/office/drawing/2014/main" val="3461337035"/>
                    </a:ext>
                  </a:extLst>
                </a:gridCol>
                <a:gridCol w="633326">
                  <a:extLst>
                    <a:ext uri="{9D8B030D-6E8A-4147-A177-3AD203B41FA5}">
                      <a16:colId xmlns:a16="http://schemas.microsoft.com/office/drawing/2014/main" val="3221836444"/>
                    </a:ext>
                  </a:extLst>
                </a:gridCol>
                <a:gridCol w="848418">
                  <a:extLst>
                    <a:ext uri="{9D8B030D-6E8A-4147-A177-3AD203B41FA5}">
                      <a16:colId xmlns:a16="http://schemas.microsoft.com/office/drawing/2014/main" val="3362556781"/>
                    </a:ext>
                  </a:extLst>
                </a:gridCol>
                <a:gridCol w="442133">
                  <a:extLst>
                    <a:ext uri="{9D8B030D-6E8A-4147-A177-3AD203B41FA5}">
                      <a16:colId xmlns:a16="http://schemas.microsoft.com/office/drawing/2014/main" val="1799244305"/>
                    </a:ext>
                  </a:extLst>
                </a:gridCol>
                <a:gridCol w="788670">
                  <a:extLst>
                    <a:ext uri="{9D8B030D-6E8A-4147-A177-3AD203B41FA5}">
                      <a16:colId xmlns:a16="http://schemas.microsoft.com/office/drawing/2014/main" val="3932532996"/>
                    </a:ext>
                  </a:extLst>
                </a:gridCol>
                <a:gridCol w="848418">
                  <a:extLst>
                    <a:ext uri="{9D8B030D-6E8A-4147-A177-3AD203B41FA5}">
                      <a16:colId xmlns:a16="http://schemas.microsoft.com/office/drawing/2014/main" val="663372831"/>
                    </a:ext>
                  </a:extLst>
                </a:gridCol>
                <a:gridCol w="442133">
                  <a:extLst>
                    <a:ext uri="{9D8B030D-6E8A-4147-A177-3AD203B41FA5}">
                      <a16:colId xmlns:a16="http://schemas.microsoft.com/office/drawing/2014/main" val="822661622"/>
                    </a:ext>
                  </a:extLst>
                </a:gridCol>
                <a:gridCol w="788670">
                  <a:extLst>
                    <a:ext uri="{9D8B030D-6E8A-4147-A177-3AD203B41FA5}">
                      <a16:colId xmlns:a16="http://schemas.microsoft.com/office/drawing/2014/main" val="4164975726"/>
                    </a:ext>
                  </a:extLst>
                </a:gridCol>
                <a:gridCol w="848418">
                  <a:extLst>
                    <a:ext uri="{9D8B030D-6E8A-4147-A177-3AD203B41FA5}">
                      <a16:colId xmlns:a16="http://schemas.microsoft.com/office/drawing/2014/main" val="3457543051"/>
                    </a:ext>
                  </a:extLst>
                </a:gridCol>
                <a:gridCol w="442133">
                  <a:extLst>
                    <a:ext uri="{9D8B030D-6E8A-4147-A177-3AD203B41FA5}">
                      <a16:colId xmlns:a16="http://schemas.microsoft.com/office/drawing/2014/main" val="4159778579"/>
                    </a:ext>
                  </a:extLst>
                </a:gridCol>
                <a:gridCol w="788670">
                  <a:extLst>
                    <a:ext uri="{9D8B030D-6E8A-4147-A177-3AD203B41FA5}">
                      <a16:colId xmlns:a16="http://schemas.microsoft.com/office/drawing/2014/main" val="559184283"/>
                    </a:ext>
                  </a:extLst>
                </a:gridCol>
                <a:gridCol w="1374198">
                  <a:extLst>
                    <a:ext uri="{9D8B030D-6E8A-4147-A177-3AD203B41FA5}">
                      <a16:colId xmlns:a16="http://schemas.microsoft.com/office/drawing/2014/main" val="3007537003"/>
                    </a:ext>
                  </a:extLst>
                </a:gridCol>
              </a:tblGrid>
              <a:tr h="215092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423034"/>
                  </a:ext>
                </a:extLst>
              </a:tr>
              <a:tr h="222262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5727"/>
                  </a:ext>
                </a:extLst>
              </a:tr>
              <a:tr h="480372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既存顧客</a:t>
                      </a:r>
                    </a:p>
                  </a:txBody>
                  <a:tcPr marL="7170" marR="7170" marT="7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問い合わせ</a:t>
                      </a:r>
                    </a:p>
                  </a:txBody>
                  <a:tcPr marL="7170" marR="7170" marT="7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DF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コーポレートサイト</a:t>
                      </a:r>
                      <a:b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遷移ユーザー</a:t>
                      </a:r>
                      <a:b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DF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オウンド着地</a:t>
                      </a:r>
                      <a:b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DF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月間検索数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D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652270"/>
                  </a:ext>
                </a:extLst>
              </a:tr>
              <a:tr h="222262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7170" marR="7170" marT="7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件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3000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300,000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6,000,000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683147"/>
                  </a:ext>
                </a:extLst>
              </a:tr>
              <a:tr h="215092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CV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率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遷移率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クリック率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619976"/>
                  </a:ext>
                </a:extLst>
              </a:tr>
              <a:tr h="4481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コーポレートサイトからの</a:t>
                      </a:r>
                      <a:b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問合わせ数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１ヶ月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0.01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0.01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0.05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523263"/>
                  </a:ext>
                </a:extLst>
              </a:tr>
              <a:tr h="21509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50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件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688754"/>
                  </a:ext>
                </a:extLst>
              </a:tr>
              <a:tr h="222262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081709"/>
                  </a:ext>
                </a:extLst>
              </a:tr>
              <a:tr h="480372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新規顧客</a:t>
                      </a:r>
                    </a:p>
                  </a:txBody>
                  <a:tcPr marL="7170" marR="7170" marT="7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問い合わせ</a:t>
                      </a:r>
                    </a:p>
                  </a:txBody>
                  <a:tcPr marL="7170" marR="7170" marT="7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FF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コーポレートサイト</a:t>
                      </a:r>
                      <a:b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遷移ユーザー</a:t>
                      </a:r>
                      <a:b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FF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オウンド着地</a:t>
                      </a:r>
                      <a:b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FF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月間検索数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FF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341834"/>
                  </a:ext>
                </a:extLst>
              </a:tr>
              <a:tr h="222262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</a:p>
                  </a:txBody>
                  <a:tcPr marL="7170" marR="7170" marT="7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件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2000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200,000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4,000,000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905510"/>
                  </a:ext>
                </a:extLst>
              </a:tr>
              <a:tr h="215092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CV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率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遷移率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クリック率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507203"/>
                  </a:ext>
                </a:extLst>
              </a:tr>
              <a:tr h="45707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0.01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0.01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0.05</a:t>
                      </a: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170" marR="7170" marT="7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063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38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ワイド画面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九澤 悠</dc:creator>
  <cp:lastModifiedBy>九澤 悠</cp:lastModifiedBy>
  <cp:revision>1</cp:revision>
  <dcterms:created xsi:type="dcterms:W3CDTF">2019-11-07T04:49:14Z</dcterms:created>
  <dcterms:modified xsi:type="dcterms:W3CDTF">2019-11-07T04:50:37Z</dcterms:modified>
</cp:coreProperties>
</file>